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D182A7D1-785F-43E5-8802-4CAE1EE4642F}">
  <a:tblStyle styleId="{D182A7D1-785F-43E5-8802-4CAE1EE464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933c8c4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933c8c4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hyperlink" Target="http://www.linkedin.com/in/kpabbi" TargetMode="External"/><Relationship Id="rId5" Type="http://schemas.openxmlformats.org/officeDocument/2006/relationships/hyperlink" Target="https://www.linkedin.com/in/thriftykapila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Secure-U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433700" y="2626950"/>
            <a:ext cx="28032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Surveillance</a:t>
            </a:r>
            <a:r>
              <a:rPr lang="en"/>
              <a:t> at Scale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69" name="Google Shape;169;p22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43650" y="-38100"/>
            <a:ext cx="9324099" cy="522727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2"/>
          <p:cNvSpPr txBox="1"/>
          <p:nvPr>
            <p:ph type="title"/>
          </p:nvPr>
        </p:nvSpPr>
        <p:spPr>
          <a:xfrm>
            <a:off x="90225" y="488250"/>
            <a:ext cx="567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Feel Free To Reach Us: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000" u="sng">
                <a:solidFill>
                  <a:schemeClr val="hlink"/>
                </a:solidFill>
                <a:hlinkClick r:id="rId4"/>
              </a:rPr>
              <a:t>www.linkedin.com/in/kpabbi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000"/>
              <a:t>OR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3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www.linkedin.com/in/thriftykapila</a:t>
            </a:r>
            <a:endParaRPr b="1" sz="3000"/>
          </a:p>
        </p:txBody>
      </p:sp>
      <p:grpSp>
        <p:nvGrpSpPr>
          <p:cNvPr id="171" name="Google Shape;171;p22"/>
          <p:cNvGrpSpPr/>
          <p:nvPr/>
        </p:nvGrpSpPr>
        <p:grpSpPr>
          <a:xfrm>
            <a:off x="5699394" y="918045"/>
            <a:ext cx="3307407" cy="3307407"/>
            <a:chOff x="5212394" y="864520"/>
            <a:chExt cx="3307407" cy="3307407"/>
          </a:xfrm>
        </p:grpSpPr>
        <p:sp>
          <p:nvSpPr>
            <p:cNvPr id="172" name="Google Shape;172;p22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2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2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2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2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2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2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2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2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2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2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2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2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2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2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2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2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2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2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2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2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2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2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2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2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2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2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2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2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2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2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2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2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2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2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2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2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2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2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2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240600" y="1211625"/>
            <a:ext cx="8662800" cy="25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         OVERALL PLAN</a:t>
            </a:r>
            <a:endParaRPr b="1" sz="36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 </a:t>
            </a:r>
            <a:endParaRPr b="1"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To detect and predict any incident which can be recorded and support our </a:t>
            </a:r>
            <a:r>
              <a:rPr b="1" lang="en" sz="3600"/>
              <a:t>decision</a:t>
            </a:r>
            <a:r>
              <a:rPr b="1" lang="en" sz="3600"/>
              <a:t> Making mechanism</a:t>
            </a:r>
            <a:endParaRPr b="1" sz="3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819775"/>
            <a:ext cx="82221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ANALYSE THE REAL VICTIMS IN THE CRIME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ENABLE CCTV’s TO DETECT AND PREVENT ANY </a:t>
            </a:r>
            <a:r>
              <a:rPr lang="en" sz="1800"/>
              <a:t>SUSPICIOUS</a:t>
            </a:r>
            <a:r>
              <a:rPr lang="en" sz="1800"/>
              <a:t> ACTIVITIES.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ANALYSE TRAFFIC AND DRIVING HABITS</a:t>
            </a:r>
            <a:r>
              <a:rPr lang="en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5" name="Google Shape;85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7" name="Google Shape;87;p16"/>
          <p:cNvSpPr txBox="1"/>
          <p:nvPr>
            <p:ph idx="2" type="body"/>
          </p:nvPr>
        </p:nvSpPr>
        <p:spPr>
          <a:xfrm>
            <a:off x="4939500" y="724200"/>
            <a:ext cx="40452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DETECT | ALERT | ACTIVATE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0" y="0"/>
            <a:ext cx="9161100" cy="2178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>
            <p:ph idx="4294967295" type="title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PLANS</a:t>
            </a:r>
            <a:br>
              <a:rPr lang="en"/>
            </a:b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i="1" lang="en" sz="1600"/>
              <a:t>WE ARE NEITHER OFFERING A PRODUCT NOR A SERVICE </a:t>
            </a:r>
            <a:endParaRPr i="1" sz="1600"/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i="1" lang="en" sz="1600"/>
              <a:t>WE ARE OFFERING INNOVATION OUT OF PRODUCT AND  SERVICE</a:t>
            </a:r>
            <a:endParaRPr i="1" sz="1600"/>
          </a:p>
        </p:txBody>
      </p:sp>
      <p:sp>
        <p:nvSpPr>
          <p:cNvPr id="94" name="Google Shape;94;p17"/>
          <p:cNvSpPr txBox="1"/>
          <p:nvPr>
            <p:ph idx="4294967295" type="title"/>
          </p:nvPr>
        </p:nvSpPr>
        <p:spPr>
          <a:xfrm>
            <a:off x="231725" y="24381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BASIC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5" name="Google Shape;95;p17"/>
          <p:cNvSpPr txBox="1"/>
          <p:nvPr>
            <p:ph idx="4294967295" type="body"/>
          </p:nvPr>
        </p:nvSpPr>
        <p:spPr>
          <a:xfrm>
            <a:off x="231725" y="30390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Single Slave Cluster 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24X7 Support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Basic Home Setup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Limited Scalability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PRICE - 2K per month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96" name="Google Shape;96;p17"/>
          <p:cNvSpPr txBox="1"/>
          <p:nvPr>
            <p:ph idx="4294967295" type="title"/>
          </p:nvPr>
        </p:nvSpPr>
        <p:spPr>
          <a:xfrm>
            <a:off x="2449676" y="2438200"/>
            <a:ext cx="22179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PROFESSIONAL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7" name="Google Shape;97;p17"/>
          <p:cNvSpPr txBox="1"/>
          <p:nvPr>
            <p:ph idx="4294967295" type="title"/>
          </p:nvPr>
        </p:nvSpPr>
        <p:spPr>
          <a:xfrm>
            <a:off x="4667625" y="2438200"/>
            <a:ext cx="22179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ENTERPRISE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8" name="Google Shape;98;p17"/>
          <p:cNvSpPr txBox="1"/>
          <p:nvPr>
            <p:ph idx="4294967295" type="body"/>
          </p:nvPr>
        </p:nvSpPr>
        <p:spPr>
          <a:xfrm>
            <a:off x="2449675" y="3039025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Dedicated Master and Slave nodes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24X7 Support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Scaled to Max Cluster Levels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PRICE - VARY AS PER LICENCING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99" name="Google Shape;99;p17"/>
          <p:cNvSpPr txBox="1"/>
          <p:nvPr>
            <p:ph idx="4294967295" type="body"/>
          </p:nvPr>
        </p:nvSpPr>
        <p:spPr>
          <a:xfrm>
            <a:off x="4667629" y="30390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On </a:t>
            </a:r>
            <a:r>
              <a:rPr lang="en" sz="1200">
                <a:solidFill>
                  <a:schemeClr val="dk2"/>
                </a:solidFill>
              </a:rPr>
              <a:t>Premise</a:t>
            </a:r>
            <a:r>
              <a:rPr lang="en" sz="1200">
                <a:solidFill>
                  <a:schemeClr val="dk2"/>
                </a:solidFill>
              </a:rPr>
              <a:t> Data storage and Clusters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Dedicated Master and Slaves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24X7 Support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PRICE - 20k per month for one cluster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00" name="Google Shape;100;p17"/>
          <p:cNvSpPr txBox="1"/>
          <p:nvPr>
            <p:ph idx="4294967295" type="title"/>
          </p:nvPr>
        </p:nvSpPr>
        <p:spPr>
          <a:xfrm>
            <a:off x="6885590" y="24381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DEVELOPER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1" name="Google Shape;101;p17"/>
          <p:cNvSpPr txBox="1"/>
          <p:nvPr>
            <p:ph idx="4294967295" type="body"/>
          </p:nvPr>
        </p:nvSpPr>
        <p:spPr>
          <a:xfrm>
            <a:off x="6885590" y="30390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Single Cluster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Community Support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en" sz="1200">
                <a:solidFill>
                  <a:schemeClr val="dk2"/>
                </a:solidFill>
              </a:rPr>
              <a:t>24 active Window for the deployments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PRICE - FOC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149875" y="129200"/>
            <a:ext cx="3100200" cy="11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Revenue Model</a:t>
            </a:r>
            <a:endParaRPr b="1" sz="3000"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77275" y="1465800"/>
            <a:ext cx="31002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Major clients :</a:t>
            </a:r>
            <a:endParaRPr sz="600"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600"/>
              <a:t>Government </a:t>
            </a:r>
            <a:r>
              <a:rPr lang="en" sz="1600"/>
              <a:t>investments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600"/>
              <a:t>Service Selling</a:t>
            </a:r>
            <a:endParaRPr sz="16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600"/>
              <a:t>Consultations</a:t>
            </a:r>
            <a:endParaRPr sz="7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600"/>
              <a:t>CCTVs manufacturer</a:t>
            </a:r>
            <a:endParaRPr sz="1600"/>
          </a:p>
        </p:txBody>
      </p:sp>
      <p:sp>
        <p:nvSpPr>
          <p:cNvPr id="108" name="Google Shape;108;p18"/>
          <p:cNvSpPr txBox="1"/>
          <p:nvPr>
            <p:ph type="title"/>
          </p:nvPr>
        </p:nvSpPr>
        <p:spPr>
          <a:xfrm>
            <a:off x="4337500" y="514150"/>
            <a:ext cx="3753900" cy="9621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Consumer</a:t>
            </a:r>
            <a:endParaRPr/>
          </a:p>
        </p:txBody>
      </p:sp>
      <p:cxnSp>
        <p:nvCxnSpPr>
          <p:cNvPr id="109" name="Google Shape;109;p18"/>
          <p:cNvCxnSpPr>
            <a:stCxn id="108" idx="2"/>
            <a:endCxn id="110" idx="0"/>
          </p:cNvCxnSpPr>
          <p:nvPr/>
        </p:nvCxnSpPr>
        <p:spPr>
          <a:xfrm>
            <a:off x="6214450" y="1476250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18"/>
          <p:cNvSpPr txBox="1"/>
          <p:nvPr>
            <p:ph type="title"/>
          </p:nvPr>
        </p:nvSpPr>
        <p:spPr>
          <a:xfrm>
            <a:off x="4337500" y="2090676"/>
            <a:ext cx="3753900" cy="962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Vendors</a:t>
            </a:r>
            <a:endParaRPr/>
          </a:p>
        </p:txBody>
      </p:sp>
      <p:cxnSp>
        <p:nvCxnSpPr>
          <p:cNvPr id="111" name="Google Shape;111;p18"/>
          <p:cNvCxnSpPr>
            <a:stCxn id="110" idx="2"/>
            <a:endCxn id="112" idx="0"/>
          </p:cNvCxnSpPr>
          <p:nvPr/>
        </p:nvCxnSpPr>
        <p:spPr>
          <a:xfrm>
            <a:off x="6214450" y="3052776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8"/>
          <p:cNvSpPr txBox="1"/>
          <p:nvPr>
            <p:ph type="title"/>
          </p:nvPr>
        </p:nvSpPr>
        <p:spPr>
          <a:xfrm>
            <a:off x="4337501" y="3667157"/>
            <a:ext cx="3753900" cy="962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Enterprise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71900" y="5863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 :</a:t>
            </a:r>
            <a:r>
              <a:rPr i="1" lang="en" sz="1400"/>
              <a:t> </a:t>
            </a:r>
            <a:endParaRPr i="1" sz="1400"/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i="1" lang="en" sz="1600"/>
              <a:t>From Innovate to Implement</a:t>
            </a:r>
            <a:endParaRPr i="1" sz="1600"/>
          </a:p>
        </p:txBody>
      </p:sp>
      <p:cxnSp>
        <p:nvCxnSpPr>
          <p:cNvPr id="118" name="Google Shape;118;p19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19" name="Google Shape;119;p19"/>
          <p:cNvSpPr txBox="1"/>
          <p:nvPr>
            <p:ph type="title"/>
          </p:nvPr>
        </p:nvSpPr>
        <p:spPr>
          <a:xfrm>
            <a:off x="727112" y="1995899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</a:t>
            </a:r>
            <a:r>
              <a:rPr lang="en" sz="1800">
                <a:solidFill>
                  <a:schemeClr val="dk1"/>
                </a:solidFill>
              </a:rPr>
              <a:t> 2019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727112" y="2285925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Problem Analysed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1" name="Google Shape;121;p19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2" name="Google Shape;122;p19"/>
          <p:cNvSpPr txBox="1"/>
          <p:nvPr>
            <p:ph type="title"/>
          </p:nvPr>
        </p:nvSpPr>
        <p:spPr>
          <a:xfrm>
            <a:off x="2084999" y="3974200"/>
            <a:ext cx="20715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 November 2019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2161212" y="426421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Use Case</a:t>
            </a:r>
            <a:r>
              <a:rPr lang="en" sz="1200">
                <a:solidFill>
                  <a:schemeClr val="dk2"/>
                </a:solidFill>
              </a:rPr>
              <a:t> analysis and</a:t>
            </a:r>
            <a:br>
              <a:rPr lang="en" sz="1200">
                <a:solidFill>
                  <a:schemeClr val="dk2"/>
                </a:solidFill>
              </a:rPr>
            </a:br>
            <a:r>
              <a:rPr lang="en" sz="1200">
                <a:solidFill>
                  <a:schemeClr val="dk2"/>
                </a:solidFill>
              </a:rPr>
              <a:t>Feasibility analysis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4" name="Google Shape;124;p19"/>
          <p:cNvCxnSpPr/>
          <p:nvPr/>
        </p:nvCxnSpPr>
        <p:spPr>
          <a:xfrm rot="10800000">
            <a:off x="4232825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5" name="Google Shape;125;p19"/>
          <p:cNvSpPr txBox="1"/>
          <p:nvPr>
            <p:ph type="title"/>
          </p:nvPr>
        </p:nvSpPr>
        <p:spPr>
          <a:xfrm>
            <a:off x="427988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December 2019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427988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Covering core technical functionalities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7" name="Google Shape;127;p19"/>
          <p:cNvCxnSpPr/>
          <p:nvPr/>
        </p:nvCxnSpPr>
        <p:spPr>
          <a:xfrm>
            <a:off x="4957475" y="337502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8" name="Google Shape;128;p19"/>
          <p:cNvSpPr txBox="1"/>
          <p:nvPr>
            <p:ph type="title"/>
          </p:nvPr>
        </p:nvSpPr>
        <p:spPr>
          <a:xfrm>
            <a:off x="5004537" y="389471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February </a:t>
            </a:r>
            <a:r>
              <a:rPr lang="en" sz="1800">
                <a:solidFill>
                  <a:schemeClr val="dk1"/>
                </a:solidFill>
              </a:rPr>
              <a:t>2020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5004524" y="4184750"/>
            <a:ext cx="19959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Integrating functionalities to our Machine Learning Model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30" name="Google Shape;130;p19"/>
          <p:cNvCxnSpPr/>
          <p:nvPr/>
        </p:nvCxnSpPr>
        <p:spPr>
          <a:xfrm rot="10800000">
            <a:off x="7080781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31" name="Google Shape;131;p19"/>
          <p:cNvSpPr txBox="1"/>
          <p:nvPr>
            <p:ph type="title"/>
          </p:nvPr>
        </p:nvSpPr>
        <p:spPr>
          <a:xfrm>
            <a:off x="7127837" y="19197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May</a:t>
            </a:r>
            <a:r>
              <a:rPr lang="en" sz="1800">
                <a:solidFill>
                  <a:schemeClr val="dk1"/>
                </a:solidFill>
              </a:rPr>
              <a:t> 2020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7127825" y="2209725"/>
            <a:ext cx="1888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End to End working model through architectural standpoint</a:t>
            </a: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133" name="Google Shape;133;p19"/>
          <p:cNvGraphicFramePr/>
          <p:nvPr/>
        </p:nvGraphicFramePr>
        <p:xfrm>
          <a:off x="323100" y="29832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{D182A7D1-785F-43E5-8802-4CAE1EE4642F}</a:tableStyleId>
              </a:tblPr>
              <a:tblGrid>
                <a:gridCol w="1693075"/>
                <a:gridCol w="1716850"/>
                <a:gridCol w="1271500"/>
                <a:gridCol w="1947500"/>
                <a:gridCol w="1339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Problem Analysis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   Technology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134" name="Google Shape;134;p19"/>
          <p:cNvSpPr txBox="1"/>
          <p:nvPr/>
        </p:nvSpPr>
        <p:spPr>
          <a:xfrm>
            <a:off x="1906475" y="3409075"/>
            <a:ext cx="11916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Ideation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4674525" y="3442863"/>
            <a:ext cx="16908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Model Building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6773325" y="3014775"/>
            <a:ext cx="14187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Prototype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0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0"/>
          <p:cNvSpPr txBox="1"/>
          <p:nvPr>
            <p:ph type="title"/>
          </p:nvPr>
        </p:nvSpPr>
        <p:spPr>
          <a:xfrm>
            <a:off x="90225" y="120300"/>
            <a:ext cx="8918400" cy="47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Majors :</a:t>
            </a:r>
            <a:br>
              <a:rPr lang="en"/>
            </a:b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Process Computation on Cloud (Azure)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Containerization for every single instance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Continuous Integration using jenkins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Kafka Queuing and Load Balancing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Remote Monitoring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IDPS Mechanism Support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395700" y="229150"/>
            <a:ext cx="8222100" cy="80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cxnSp>
        <p:nvCxnSpPr>
          <p:cNvPr id="148" name="Google Shape;148;p21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" name="Google Shape;149;p21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Internal Server 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50" name="Google Shape;150;p21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1"/>
          <p:cNvSpPr txBox="1"/>
          <p:nvPr>
            <p:ph type="title"/>
          </p:nvPr>
        </p:nvSpPr>
        <p:spPr>
          <a:xfrm>
            <a:off x="3442796" y="2241075"/>
            <a:ext cx="2385000" cy="4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Queuing and Balancing servers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52" name="Google Shape;152;p21"/>
          <p:cNvSpPr txBox="1"/>
          <p:nvPr>
            <p:ph idx="1" type="body"/>
          </p:nvPr>
        </p:nvSpPr>
        <p:spPr>
          <a:xfrm>
            <a:off x="3442800" y="2722875"/>
            <a:ext cx="1814100" cy="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State of the art Load balancers and queuing systems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53" name="Google Shape;153;p21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21"/>
          <p:cNvSpPr txBox="1"/>
          <p:nvPr>
            <p:ph type="title"/>
          </p:nvPr>
        </p:nvSpPr>
        <p:spPr>
          <a:xfrm>
            <a:off x="6504621" y="1929954"/>
            <a:ext cx="2385000" cy="7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Containerization and Orchestration Engines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55" name="Google Shape;155;p21"/>
          <p:cNvSpPr txBox="1"/>
          <p:nvPr>
            <p:ph idx="1" type="body"/>
          </p:nvPr>
        </p:nvSpPr>
        <p:spPr>
          <a:xfrm>
            <a:off x="6504625" y="2507950"/>
            <a:ext cx="2639400" cy="9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Areas wehere user dedicated clusters and containers will be deployed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56" name="Google Shape;156;p21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157" name="Google Shape;157;p21"/>
            <p:cNvCxnSpPr>
              <a:stCxn id="158" idx="6"/>
              <a:endCxn id="159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58" name="Google Shape;158;p21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p21"/>
          <p:cNvSpPr txBox="1"/>
          <p:nvPr/>
        </p:nvSpPr>
        <p:spPr>
          <a:xfrm>
            <a:off x="1072400" y="3784275"/>
            <a:ext cx="3972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3813175" y="3765800"/>
            <a:ext cx="3540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21"/>
          <p:cNvSpPr txBox="1"/>
          <p:nvPr/>
        </p:nvSpPr>
        <p:spPr>
          <a:xfrm>
            <a:off x="6973925" y="3765800"/>
            <a:ext cx="3540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1082850" y="2887575"/>
            <a:ext cx="19251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Inhouse dedicated main and internal load balancing  servers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